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4" Type="http://schemas.openxmlformats.org/officeDocument/2006/relationships/viewProps" Target="viewProps.xml" /><Relationship Id="rId53" Type="http://schemas.openxmlformats.org/officeDocument/2006/relationships/presProps" Target="presProps.xml" /><Relationship Id="rId1" Type="http://schemas.openxmlformats.org/officeDocument/2006/relationships/slideMaster" Target="slideMasters/slideMaster1.xml" /><Relationship Id="rId56" Type="http://schemas.openxmlformats.org/officeDocument/2006/relationships/tableStyles" Target="tableStyles.xml" /><Relationship Id="rId5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jp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The thicker a cancer becomes, the more likely it is to spread to lymph nodes</a:t>
            </a:r>
          </a:p>
        </p:txBody>
      </p:sp>
      <p:pic>
        <p:nvPicPr>
          <p:cNvPr descr="https://deidt7p41jzcy.cloudfront.net/tumor25a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Cancer cells can then begin to grow inside the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also categorized by whether there is spread to the lymph nodes.</a:t>
            </a:r>
          </a:p>
          <a:p>
            <a:pPr lvl="0"/>
            <a:r>
              <a:rPr/>
              <a:t>N0 cancers have not spread to the lymph nodes</a:t>
            </a:r>
          </a:p>
          <a:p>
            <a:pPr lvl="0"/>
            <a:r>
              <a:rPr/>
              <a:t>N1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PET scan</a:t>
            </a:r>
          </a:p>
        </p:txBody>
      </p:sp>
      <p:sp>
        <p:nvSpPr>
          <p:cNvPr id="4" name="Text Placeholder 3"/>
          <p:cNvSpPr>
            <a:spLocks noGrp="1"/>
          </p:cNvSpPr>
          <p:nvPr>
            <p:ph idx="2" sz="half" type="body"/>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small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146300"/>
                <a:gridCol w="1803400"/>
                <a:gridCol w="42799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Surgery removes the top of the stomach and a portion of the esophagus</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However, with locally-advanced cancers, there is a risk that small amounts of cancer could be left behind at the time of surgery</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8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Preoperative Therapy</a:t>
            </a:r>
          </a:p>
        </p:txBody>
      </p:sp>
      <p:sp>
        <p:nvSpPr>
          <p:cNvPr id="4" name="Text Placeholder 3"/>
          <p:cNvSpPr>
            <a:spLocks noGrp="1"/>
          </p:cNvSpPr>
          <p:nvPr>
            <p:ph idx="2" sz="half" type="body"/>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60_1600.png" id="0" name="Picture 1"/>
          <p:cNvPicPr>
            <a:picLocks noGrp="1" noChangeAspect="1"/>
          </p:cNvPicPr>
          <p:nvPr/>
        </p:nvPicPr>
        <p:blipFill>
          <a:blip r:embed="rId2"/>
          <a:stretch>
            <a:fillRect/>
          </a:stretch>
        </p:blipFill>
        <p:spPr bwMode="auto">
          <a:xfrm>
            <a:off x="4178300" y="203200"/>
            <a:ext cx="3898900" cy="43815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Preoperative Therapy</a:t>
            </a:r>
          </a:p>
        </p:txBody>
      </p:sp>
      <p:sp>
        <p:nvSpPr>
          <p:cNvPr id="4" name="Text Placeholder 3"/>
          <p:cNvSpPr>
            <a:spLocks noGrp="1"/>
          </p:cNvSpPr>
          <p:nvPr>
            <p:ph idx="2" sz="half" type="body"/>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4178300" y="203200"/>
            <a:ext cx="3898900" cy="43815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Preoperative Therapy</a:t>
            </a:r>
          </a:p>
        </p:txBody>
      </p:sp>
      <p:sp>
        <p:nvSpPr>
          <p:cNvPr id="4" name="Text Placeholder 3"/>
          <p:cNvSpPr>
            <a:spLocks noGrp="1"/>
          </p:cNvSpPr>
          <p:nvPr>
            <p:ph idx="2" sz="half" type="body"/>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20_1600.png" id="0" name="Picture 1"/>
          <p:cNvPicPr>
            <a:picLocks noGrp="1" noChangeAspect="1"/>
          </p:cNvPicPr>
          <p:nvPr/>
        </p:nvPicPr>
        <p:blipFill>
          <a:blip r:embed="rId2"/>
          <a:stretch>
            <a:fillRect/>
          </a:stretch>
        </p:blipFill>
        <p:spPr bwMode="auto">
          <a:xfrm>
            <a:off x="4178300" y="203200"/>
            <a:ext cx="3898900" cy="43815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Preoperative Therapy</a:t>
            </a:r>
          </a:p>
        </p:txBody>
      </p:sp>
      <p:sp>
        <p:nvSpPr>
          <p:cNvPr id="4" name="Text Placeholder 3"/>
          <p:cNvSpPr>
            <a:spLocks noGrp="1"/>
          </p:cNvSpPr>
          <p:nvPr>
            <p:ph idx="2" sz="half" type="body"/>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4178300" y="203200"/>
            <a:ext cx="3898900" cy="43815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Preoperative Therapy</a:t>
            </a:r>
          </a:p>
        </p:txBody>
      </p:sp>
      <p:sp>
        <p:nvSpPr>
          <p:cNvPr id="4" name="Text Placeholder 3"/>
          <p:cNvSpPr>
            <a:spLocks noGrp="1"/>
          </p:cNvSpPr>
          <p:nvPr>
            <p:ph idx="2" sz="half" type="body"/>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4178300" y="203200"/>
            <a:ext cx="3898900" cy="43815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Preoperative Therapy</a:t>
            </a:r>
          </a:p>
        </p:txBody>
      </p:sp>
      <p:sp>
        <p:nvSpPr>
          <p:cNvPr id="4" name="Text Placeholder 3"/>
          <p:cNvSpPr>
            <a:spLocks noGrp="1"/>
          </p:cNvSpPr>
          <p:nvPr>
            <p:ph idx="2" sz="half" type="body"/>
          </p:nvPr>
        </p:nvSpPr>
        <p:spPr/>
        <p:txBody>
          <a:bodyPr/>
          <a:lstStyle/>
          <a:p>
            <a:pPr lvl="0" indent="0" marL="0">
              <a:buNone/>
            </a:pPr>
            <a:r>
              <a:rPr/>
              <a:t>In this way, surgery can be performed with the best chance of removing all of the cancer and avoid leaving any cancer cells behind.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4178300" y="203200"/>
            <a:ext cx="3898900" cy="43815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a:t>
            </a:r>
          </a:p>
        </p:txBody>
      </p:sp>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They they treated the two groups with two different treatment strategies.</a:t>
            </a:r>
            <a:b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Surgery Group</a:t>
            </a:r>
          </a:p>
          <a:p>
            <a:pPr lvl="0" indent="0" marL="0">
              <a:buNone/>
            </a:pPr>
            <a:r>
              <a:rPr/>
              <a:t>Surgery Alone</a:t>
            </a:r>
          </a:p>
        </p:txBody>
      </p:sp>
      <mc:AlternateContent xmlns:mc="http://schemas.openxmlformats.org/markup-compatibility/2006">
        <mc:Choice xmlns:a14="http://schemas.microsoft.com/office/drawing/2010/main" Requires="a14">
          <p:sp>
            <p:nvSpPr>
              <p:cNvPr id="4" name="Content Placeholder 3"/>
              <p:cNvSpPr>
                <a:spLocks noGrp="1"/>
              </p:cNvSpPr>
              <p:nvPr>
                <p:ph idx="2" sz="half"/>
              </p:nvPr>
            </p:nvSpPr>
            <p:spPr/>
            <p:txBody>
              <a:bodyPr/>
              <a:lstStyle/>
              <a:p>
                <a:pPr lvl="0" indent="0" marL="0">
                  <a:buNone/>
                </a:pPr>
                <a:r>
                  <a:rPr b="1"/>
                  <a:t>Chemo + Radiation Group</a:t>
                </a:r>
              </a:p>
              <a:p>
                <a:pPr lvl="0" indent="0" marL="0">
                  <a:buNone/>
                </a:pPr>
                <a:r>
                  <a:rPr/>
                  <a:t>Chemotherapy + Radiation </a:t>
                </a:r>
                <a14:m>
                  <m:oMath xmlns:m="http://schemas.openxmlformats.org/officeDocument/2006/math">
                    <m:r>
                      <m:rPr>
                        <m:sty m:val="p"/>
                      </m:rPr>
                      <m:t>→</m:t>
                    </m:r>
                  </m:oMath>
                </a14:m>
                <a:r>
                  <a:rPr/>
                  <a:t>Surgery</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br/>
            <a:r>
              <a:rPr/>
              <a:t>Chemotherapy and radiation were administered together over six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a:t>
            </a:r>
          </a:p>
        </p:txBody>
      </p:sp>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Surgery Group</a:t>
            </a:r>
          </a:p>
          <a:p>
            <a:pPr lvl="0" indent="0" marL="0">
              <a:buNone/>
            </a:pPr>
            <a:r>
              <a:rPr/>
              <a:t>Surgery Alone</a:t>
            </a:r>
          </a:p>
        </p:txBody>
      </p:sp>
      <mc:AlternateContent xmlns:mc="http://schemas.openxmlformats.org/markup-compatibility/2006">
        <mc:Choice xmlns:a14="http://schemas.microsoft.com/office/drawing/2010/main" Requires="a14">
          <p:sp>
            <p:nvSpPr>
              <p:cNvPr id="4" name="Content Placeholder 3"/>
              <p:cNvSpPr>
                <a:spLocks noGrp="1"/>
              </p:cNvSpPr>
              <p:nvPr>
                <p:ph idx="2" sz="half"/>
              </p:nvPr>
            </p:nvSpPr>
            <p:spPr/>
            <p:txBody>
              <a:bodyPr/>
              <a:lstStyle/>
              <a:p>
                <a:pPr lvl="0" indent="0" marL="0">
                  <a:buNone/>
                </a:pPr>
                <a:r>
                  <a:rPr b="1"/>
                  <a:t>Chemo + Radiation Group</a:t>
                </a:r>
              </a:p>
              <a:p>
                <a:pPr lvl="0" indent="0" marL="0">
                  <a:buNone/>
                </a:pPr>
                <a:r>
                  <a:rPr/>
                  <a:t>Chemotherapy + Radiation </a:t>
                </a:r>
                <a14:m>
                  <m:oMath xmlns:m="http://schemas.openxmlformats.org/officeDocument/2006/math">
                    <m:r>
                      <m:rPr>
                        <m:sty m:val="p"/>
                      </m:rPr>
                      <m:t>→</m:t>
                    </m:r>
                  </m:oMath>
                </a14:m>
                <a:r>
                  <a:rPr/>
                  <a:t>Surgery</a:t>
                </a:r>
              </a:p>
              <a:p>
                <a:pPr lvl="0"/>
                <a:r>
                  <a:rPr/>
                  <a:t>Longer survival</a:t>
                </a:r>
              </a:p>
              <a:p>
                <a:pPr lvl="0"/>
                <a:r>
                  <a:rPr/>
                  <a:t>Fewer cancer recurrences</a:t>
                </a:r>
              </a:p>
            </p:txBody>
          </p:sp>
        </mc:Choice>
      </mc:AlternateContent>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br/>
            <a:r>
              <a:rPr/>
              <a:t>This scientific study was called the </a:t>
            </a:r>
            <a:r>
              <a:rPr b="1"/>
              <a:t>CROSS</a:t>
            </a:r>
            <a:r>
              <a:rPr/>
              <a:t> trial.</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The radiation attacks the cancer cells in the esophagus and nearby lymph nodes, but it can also cause irritation of the lining of the esophagus. You could think if it as a sunburn on the inside of the esophagus. What this means is that for patients who have some trouble eating before starting therapy, swallowing can get worse before it gets better. The most challenging time will be the last week of treatment. By two weeks after the end of treatment, the tumor is beginning to shrink and the inflammation is getting better, and most patients find that their swallowing gets easier. But during the treatment, it’s important to get enough nutrition and stay hydrated. Protein shakes and nutritional supplements can help here. In some cases, a feeding tube can help provide nutritional support to get through treatment.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a:t>
            </a:r>
          </a:p>
        </p:txBody>
      </p:sp>
      <p:sp>
        <p:nvSpPr>
          <p:cNvPr id="3" name="Content Placeholder 2"/>
          <p:cNvSpPr>
            <a:spLocks noGrp="1"/>
          </p:cNvSpPr>
          <p:nvPr>
            <p:ph idx="1"/>
          </p:nvPr>
        </p:nvSpPr>
        <p:spPr/>
        <p:txBody>
          <a:bodyPr/>
          <a:lstStyle/>
          <a:p>
            <a:pPr lvl="0" indent="0" marL="0">
              <a:buNone/>
            </a:pPr>
            <a:r>
              <a:rPr/>
              <a:t>There are two different drug combinations used: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Staging is important in order to find the right treatment for a particular patient</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br/>
            <a:r>
              <a:rPr/>
              <a:t>A </a:t>
            </a:r>
            <a:r>
              <a:rPr i="1"/>
              <a:t>medical oncologist</a:t>
            </a:r>
            <a:r>
              <a:rPr/>
              <a:t> administered the chemotherapy drugs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p:sp>
        <p:nvSpPr>
          <p:cNvPr id="3" name="Content Placeholder 2"/>
          <p:cNvSpPr>
            <a:spLocks noGrp="1"/>
          </p:cNvSpPr>
          <p:nvPr>
            <p:ph idx="1"/>
          </p:nvPr>
        </p:nvSpPr>
        <p:spPr/>
        <p:txBody>
          <a:bodyPr/>
          <a:lstStyle/>
          <a:p>
            <a:pPr lvl="0" indent="0" marL="0">
              <a:buNone/>
            </a:pPr>
            <a:r>
              <a:rPr/>
              <a:t>Patient with Adenocarcinoma have two options for therapy prior to surgery: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Chemo + Radiation</a:t>
            </a:r>
          </a:p>
          <a:p>
            <a:pPr lvl="0"/>
            <a:r>
              <a:rPr/>
              <a:t>Chemotherapy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br/>
            <a:r>
              <a:rPr/>
              <a:t>The cancer treatment team will work together to recommend a therapy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 There are several options:</a:t>
            </a:r>
          </a:p>
          <a:p>
            <a:pPr lvl="0"/>
            <a:r>
              <a:rPr/>
              <a:t>Peripheral IVs in the hand</a:t>
            </a:r>
          </a:p>
          <a:p>
            <a:pPr lvl="0"/>
            <a:r>
              <a:rPr/>
              <a:t>PICC line (Peripheral Inserted Central Catheter)</a:t>
            </a:r>
          </a:p>
          <a:p>
            <a:pPr lvl="0"/>
            <a:r>
              <a:rPr/>
              <a:t>Central Venous Port</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p:nvPr>
        </p:nvSpPr>
        <p:spPr/>
        <p:txBody>
          <a:bodyPr/>
          <a:lstStyle/>
          <a:p>
            <a:pPr lvl="0" indent="0" marL="0">
              <a:buNone/>
            </a:pPr>
            <a:r>
              <a:rPr/>
              <a:t>Some patients with good veins can be treated with an intravenous line placed in the hand or arm for each dose of chemotherapy</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1104900"/>
                <a:gridCol w="7124700"/>
              </a:tblGrid>
              <a:tr h="0">
                <a:tc>
                  <a:txBody>
                    <a:bodyPr/>
                    <a:lstStyle/>
                    <a:p>
                      <a:pPr lvl="0" indent="0" marL="0">
                        <a:buNone/>
                      </a:pPr>
                      <a:br/>
                      <a:r>
                        <a:rPr b="1"/>
                        <a:t>T</a:t>
                      </a:r>
                    </a:p>
                  </a:txBody>
                </a:tc>
                <a:tc>
                  <a:txBody>
                    <a:bodyPr/>
                    <a:lstStyle/>
                    <a:p>
                      <a:pPr lvl="0" indent="0" marL="0">
                        <a:buNone/>
                      </a:pPr>
                      <a:br/>
                      <a:r>
                        <a:rPr b="1"/>
                        <a:t>Tumor</a:t>
                      </a:r>
                      <a:r>
                        <a:rPr/>
                        <a:t> - How deep has cancer grown into the wall of the esophagus?</a:t>
                      </a:r>
                      <a:br/>
                    </a:p>
                  </a:txBody>
                </a:tc>
              </a:tr>
              <a:tr h="0">
                <a:tc>
                  <a:txBody>
                    <a:bodyPr/>
                    <a:lstStyle/>
                    <a:p>
                      <a:pPr lvl="0" indent="0" marL="0">
                        <a:buNone/>
                      </a:pPr>
                      <a:br/>
                      <a:r>
                        <a:rPr b="1"/>
                        <a:t>N</a:t>
                      </a:r>
                    </a:p>
                  </a:txBody>
                </a:tc>
                <a:tc>
                  <a:txBody>
                    <a:bodyPr/>
                    <a:lstStyle/>
                    <a:p>
                      <a:pPr lvl="0" indent="0" marL="0">
                        <a:buNone/>
                      </a:pPr>
                      <a:br/>
                      <a:r>
                        <a:rPr b="1"/>
                        <a:t>Nodes</a:t>
                      </a:r>
                      <a:r>
                        <a:rPr/>
                        <a:t> - Has cancer spread to the lymph nodes?</a:t>
                      </a:r>
                      <a:br/>
                    </a:p>
                  </a:txBody>
                </a:tc>
              </a:tr>
              <a:tr h="0">
                <a:tc>
                  <a:txBody>
                    <a:bodyPr/>
                    <a:lstStyle/>
                    <a:p>
                      <a:pPr lvl="0" indent="0" marL="0">
                        <a:buNone/>
                      </a:pPr>
                      <a:br/>
                      <a:r>
                        <a:rPr b="1"/>
                        <a:t>M</a:t>
                      </a:r>
                    </a:p>
                  </a:txBody>
                </a:tc>
                <a:tc>
                  <a:txBody>
                    <a:bodyPr/>
                    <a:lstStyle/>
                    <a:p>
                      <a:pPr lvl="0" indent="0" marL="0">
                        <a:buNone/>
                      </a:pPr>
                      <a:br/>
                      <a:r>
                        <a:rPr b="1"/>
                        <a:t>Metastasis</a:t>
                      </a:r>
                      <a:r>
                        <a:rPr/>
                        <a:t> - Has the cancer spread to other parts of the body? lungs or liver?</a:t>
                      </a:r>
                      <a:br/>
                    </a:p>
                  </a:txBody>
                </a:tc>
              </a:tr>
            </a:tbl>
          </a:graphicData>
        </a:graphic>
      </p:graphicFrame>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Several weeks after the completion of preoperative therapy, a CT or PET scan will be performed</a:t>
            </a:r>
          </a:p>
          <a:p>
            <a:pPr lvl="0" indent="0" marL="0">
              <a:buNone/>
            </a:pPr>
            <a:r>
              <a:rPr/>
              <a:t>Surgery is typically performed 4-8 weeks after therapy, once recovery is complete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Wall of the Esophagus</a:t>
            </a:r>
          </a:p>
        </p:txBody>
      </p:sp>
      <p:sp>
        <p:nvSpPr>
          <p:cNvPr id="3" name="Content Placeholder 2"/>
          <p:cNvSpPr>
            <a:spLocks noGrp="1"/>
          </p:cNvSpPr>
          <p:nvPr>
            <p:ph idx="1" sz="half"/>
          </p:nvPr>
        </p:nvSpPr>
        <p:spPr/>
        <p:txBody>
          <a:bodyPr/>
          <a:lstStyle/>
          <a:p>
            <a:pPr lvl="0" indent="0" marL="0">
              <a:buNone/>
            </a:pPr>
            <a:r>
              <a:rPr/>
              <a:t>The esophagus is made of several layers, starting with the mucosa, which is the inner layer. The mucosa is surrounded by muscle layers and the muscle is surrounded by fat. Outside the esopahgeal wall are lymph nodes</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As cancers grow, they penetrate into deeper layers of the wall of the esopahgus</a:t>
            </a:r>
          </a:p>
        </p:txBody>
      </p:sp>
      <p:pic>
        <p:nvPicPr>
          <p:cNvPr descr="https://deidt7p41jzcy.cloudfront.net/tumor23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This process of growth takes years</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2024-10-19T16:23:31Z</dcterms:created>
  <dcterms:modified xsi:type="dcterms:W3CDTF">2024-10-19T16:23:31Z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